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173736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9AA7B3"/>
                </a:solidFill>
                <a:latin typeface="Arial"/>
              </a:rPr>
              <a:t>FOUNDING PARTNER DECK  ·  CONCEPT EDITION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2468880"/>
            <a:ext cx="1042416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400" b="1">
                <a:solidFill>
                  <a:srgbClr val="FFFFFF"/>
                </a:solidFill>
                <a:latin typeface="Arial"/>
              </a:rPr>
              <a:t>CYBERTRUCK STOCK SERIES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840480"/>
            <a:ext cx="104241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>
                <a:solidFill>
                  <a:srgbClr val="DDE5ED"/>
                </a:solidFill>
                <a:latin typeface="Arial"/>
              </a:rPr>
              <a:t>One truck. Eight surfaces. A whole continent.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512064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B3BDC8"/>
                </a:solidFill>
                <a:latin typeface="Arial"/>
              </a:rPr>
              <a:t>cybertruckstockseries.com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86868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9AA7B3"/>
                </a:solidFill>
                <a:latin typeface="Arial"/>
              </a:rPr>
              <a:t>FOUNDING PARTNER TIERS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508760"/>
            <a:ext cx="1042416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800" b="1">
                <a:solidFill>
                  <a:srgbClr val="FFFFFF"/>
                </a:solidFill>
                <a:latin typeface="Arial"/>
              </a:rPr>
              <a:t>Don't sponsor a logo. Own a discipline.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977639"/>
            <a:ext cx="1042416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900" b="0">
                <a:solidFill>
                  <a:srgbClr val="B3BDC8"/>
                </a:solidFill>
                <a:latin typeface="Arial"/>
              </a:rPr>
              <a:t>Founding Title (reserved for Tesla)</a:t>
            </a:r>
          </a:p>
          <a:p>
            <a:r>
              <a:rPr sz="1900" b="0">
                <a:solidFill>
                  <a:srgbClr val="B3BDC8"/>
                </a:solidFill>
                <a:latin typeface="Arial"/>
              </a:rPr>
              <a:t>Surface Partner — "Rock, presented by ___"</a:t>
            </a:r>
          </a:p>
          <a:p>
            <a:r>
              <a:rPr sz="1900" b="0">
                <a:solidFill>
                  <a:srgbClr val="B3BDC8"/>
                </a:solidFill>
                <a:latin typeface="Arial"/>
              </a:rPr>
              <a:t>Official Product — tires, charging, recovery, energy, capture</a:t>
            </a:r>
          </a:p>
          <a:p>
            <a:r>
              <a:rPr sz="1900" b="0">
                <a:solidFill>
                  <a:srgbClr val="B3BDC8"/>
                </a:solidFill>
                <a:latin typeface="Arial"/>
              </a:rPr>
              <a:t>Venue &amp; Media Partner  ·  In-kind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86868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9AA7B3"/>
                </a:solidFill>
                <a:latin typeface="Arial"/>
              </a:rPr>
              <a:t>WHAT YOU GET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508760"/>
            <a:ext cx="1042416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800" b="1">
                <a:solidFill>
                  <a:srgbClr val="FFFFFF"/>
                </a:solidFill>
                <a:latin typeface="Arial"/>
              </a:rPr>
              <a:t>Built to make a founding partner famous.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977639"/>
            <a:ext cx="1042416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900" b="0">
                <a:solidFill>
                  <a:srgbClr val="B3BDC8"/>
                </a:solidFill>
                <a:latin typeface="Arial"/>
              </a:rPr>
              <a:t>Naming across site, venues, and trucks  ·  a co-produced content series</a:t>
            </a:r>
          </a:p>
          <a:p>
            <a:r>
              <a:rPr sz="1900" b="0">
                <a:solidFill>
                  <a:srgbClr val="B3BDC8"/>
                </a:solidFill>
                <a:latin typeface="Arial"/>
              </a:rPr>
              <a:t>Category exclusivity  ·  permanent founding status  ·  first right to renew &amp; expand.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86868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9AA7B3"/>
                </a:solidFill>
                <a:latin typeface="Arial"/>
              </a:rPr>
              <a:t>THE ASK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508760"/>
            <a:ext cx="1042416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800" b="1">
                <a:solidFill>
                  <a:srgbClr val="FFFFFF"/>
                </a:solidFill>
                <a:latin typeface="Arial"/>
              </a:rPr>
              <a:t>Take the founding spot.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977639"/>
            <a:ext cx="1042416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900" b="0">
                <a:solidFill>
                  <a:srgbClr val="B3BDC8"/>
                </a:solidFill>
                <a:latin typeface="Arial"/>
              </a:rPr>
              <a:t>A small group of founding partners now. Start with a 20-minute call — no commitment.</a:t>
            </a:r>
          </a:p>
          <a:p>
            <a:r>
              <a:rPr sz="1900" b="0">
                <a:solidFill>
                  <a:srgbClr val="B3BDC8"/>
                </a:solidFill>
                <a:latin typeface="Arial"/>
              </a:rPr>
              <a:t/>
            </a:r>
          </a:p>
          <a:p>
            <a:r>
              <a:rPr sz="1900" b="0">
                <a:solidFill>
                  <a:srgbClr val="B3BDC8"/>
                </a:solidFill>
                <a:latin typeface="Arial"/>
              </a:rPr>
              <a:t>Marcus LeVere — Founder  ·  ml@vfx2.com  ·  cybertruckstockseries.com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12648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9AA7B3"/>
                </a:solidFill>
                <a:latin typeface="Arial"/>
              </a:rPr>
              <a:t>Independent and not affiliated with Tesla, Inc. “Cybertruck” and “Tesla” are trademarks of Tesla, Inc.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86868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9AA7B3"/>
                </a:solidFill>
                <a:latin typeface="Arial"/>
              </a:rPr>
              <a:t>THE MOMENT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508760"/>
            <a:ext cx="1042416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800" b="1">
                <a:solidFill>
                  <a:srgbClr val="FFFFFF"/>
                </a:solidFill>
                <a:latin typeface="Arial"/>
              </a:rPr>
              <a:t>The most talked-about vehicle of the decade.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977639"/>
            <a:ext cx="1042416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900" b="0">
                <a:solidFill>
                  <a:srgbClr val="B3BDC8"/>
                </a:solidFill>
                <a:latin typeface="Arial"/>
              </a:rPr>
              <a:t>Millions of opinions. Endless argument. Constant attention.</a:t>
            </a:r>
          </a:p>
          <a:p>
            <a:r>
              <a:rPr sz="1900" b="0">
                <a:solidFill>
                  <a:srgbClr val="B3BDC8"/>
                </a:solidFill>
                <a:latin typeface="Arial"/>
              </a:rPr>
              <a:t>And no one has turned it into a sport.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86868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9AA7B3"/>
                </a:solidFill>
                <a:latin typeface="Arial"/>
              </a:rPr>
              <a:t>THE IDEA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508760"/>
            <a:ext cx="1042416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800" b="1">
                <a:solidFill>
                  <a:srgbClr val="FFFFFF"/>
                </a:solidFill>
                <a:latin typeface="Arial"/>
              </a:rPr>
              <a:t>So we did.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977639"/>
            <a:ext cx="1042416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900" b="0">
                <a:solidFill>
                  <a:srgbClr val="B3BDC8"/>
                </a:solidFill>
                <a:latin typeface="Arial"/>
              </a:rPr>
              <a:t>Stock Cybertrucks — the truck you can buy — racing the clock.</a:t>
            </a:r>
          </a:p>
          <a:p>
            <a:r>
              <a:rPr sz="1900" b="0">
                <a:solidFill>
                  <a:srgbClr val="B3BDC8"/>
                </a:solidFill>
                <a:latin typeface="Arial"/>
              </a:rPr>
              <a:t>No prototypes. Just the truck, the clock, and the terrain.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86868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9AA7B3"/>
                </a:solidFill>
                <a:latin typeface="Arial"/>
              </a:rPr>
              <a:t>WHAT IT 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508760"/>
            <a:ext cx="1042416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800" b="1">
                <a:solidFill>
                  <a:srgbClr val="FFFFFF"/>
                </a:solidFill>
                <a:latin typeface="Arial"/>
              </a:rPr>
              <a:t>Time attack, stock-truck rules.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977639"/>
            <a:ext cx="1042416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900" b="0">
                <a:solidFill>
                  <a:srgbClr val="B3BDC8"/>
                </a:solidFill>
                <a:latin typeface="Arial"/>
              </a:rPr>
              <a:t>Fastest clean run by class. Points carry across the season.</a:t>
            </a:r>
          </a:p>
          <a:p>
            <a:r>
              <a:rPr sz="1900" b="0">
                <a:solidFill>
                  <a:srgbClr val="B3BDC8"/>
                </a:solidFill>
                <a:latin typeface="Arial"/>
              </a:rPr>
              <a:t>Accessible, relatable, real — that's the whole point.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86868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9AA7B3"/>
                </a:solidFill>
                <a:latin typeface="Arial"/>
              </a:rPr>
              <a:t>EIGHT SURFACES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508760"/>
            <a:ext cx="1042416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800" b="1">
                <a:solidFill>
                  <a:srgbClr val="FFFFFF"/>
                </a:solidFill>
                <a:latin typeface="Arial"/>
              </a:rPr>
              <a:t>One truck, eight worlds.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977639"/>
            <a:ext cx="1042416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900" b="0">
                <a:solidFill>
                  <a:srgbClr val="B3BDC8"/>
                </a:solidFill>
                <a:latin typeface="Arial"/>
              </a:rPr>
              <a:t>Gravel  ·  Forest  ·  Winter  ·  Road  ·  Short course  ·  Desert  ·  Hill climb  ·  Rock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86868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9AA7B3"/>
                </a:solidFill>
                <a:latin typeface="Arial"/>
              </a:rPr>
              <a:t>EXTRACT MODE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508760"/>
            <a:ext cx="1042416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800" b="1">
                <a:solidFill>
                  <a:srgbClr val="FFFFFF"/>
                </a:solidFill>
                <a:latin typeface="Arial"/>
              </a:rPr>
              <a:t>Rock. The showpiece.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977639"/>
            <a:ext cx="1042416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900" b="0">
                <a:solidFill>
                  <a:srgbClr val="B3BDC8"/>
                </a:solidFill>
                <a:latin typeface="Arial"/>
              </a:rPr>
              <a:t>Cybertrucks clawing up King of the Hammers, Moab, the Rubicon, and Sand Hollow.</a:t>
            </a:r>
          </a:p>
          <a:p>
            <a:r>
              <a:rPr sz="1900" b="0">
                <a:solidFill>
                  <a:srgbClr val="B3BDC8"/>
                </a:solidFill>
                <a:latin typeface="Arial"/>
              </a:rPr>
              <a:t>"Can it really do that?" — every event answers yes.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86868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9AA7B3"/>
                </a:solidFill>
                <a:latin typeface="Arial"/>
              </a:rPr>
              <a:t>THE MAP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508760"/>
            <a:ext cx="1042416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800" b="1">
                <a:solidFill>
                  <a:srgbClr val="FFFFFF"/>
                </a:solidFill>
                <a:latin typeface="Arial"/>
              </a:rPr>
              <a:t>31 venues. 2 countries.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977639"/>
            <a:ext cx="1042416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900" b="0">
                <a:solidFill>
                  <a:srgbClr val="B3BDC8"/>
                </a:solidFill>
                <a:latin typeface="Arial"/>
              </a:rPr>
              <a:t>An interactive map fans can explore right now.</a:t>
            </a:r>
          </a:p>
          <a:p>
            <a:r>
              <a:rPr sz="1900" b="0">
                <a:solidFill>
                  <a:srgbClr val="B3BDC8"/>
                </a:solidFill>
                <a:latin typeface="Arial"/>
              </a:rPr>
              <a:t>cybertruckstockseries.com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86868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9AA7B3"/>
                </a:solidFill>
                <a:latin typeface="Arial"/>
              </a:rPr>
              <a:t>WHY NOW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508760"/>
            <a:ext cx="1042416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800" b="1">
                <a:solidFill>
                  <a:srgbClr val="FFFFFF"/>
                </a:solidFill>
                <a:latin typeface="Arial"/>
              </a:rPr>
              <a:t>An uncontested property at peak attention.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977639"/>
            <a:ext cx="1042416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900" b="0">
                <a:solidFill>
                  <a:srgbClr val="B3BDC8"/>
                </a:solidFill>
                <a:latin typeface="Arial"/>
              </a:rPr>
              <a:t>No incumbent "Cybertruck series." A built-in content engine: 8 surfaces × 31 venues.</a:t>
            </a:r>
          </a:p>
          <a:p>
            <a:r>
              <a:rPr sz="1900" b="0">
                <a:solidFill>
                  <a:srgbClr val="B3BDC8"/>
                </a:solidFill>
                <a:latin typeface="Arial"/>
              </a:rPr>
              <a:t>First movers get category exclusivity and the founder's halo.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68680" y="868680"/>
            <a:ext cx="1042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9AA7B3"/>
                </a:solidFill>
                <a:latin typeface="Arial"/>
              </a:rPr>
              <a:t>THE AUDIENCE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508760"/>
            <a:ext cx="1042416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800" b="1">
                <a:solidFill>
                  <a:srgbClr val="FFFFFF"/>
                </a:solidFill>
                <a:latin typeface="Arial"/>
              </a:rPr>
              <a:t>A huge pool, high intent.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977639"/>
            <a:ext cx="1042416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900" b="0">
                <a:solidFill>
                  <a:srgbClr val="B3BDC8"/>
                </a:solidFill>
                <a:latin typeface="Arial"/>
              </a:rPr>
              <a:t>The Cybertruck-curious, EV-performance fans, the overlanding/off-road world, and a</a:t>
            </a:r>
          </a:p>
          <a:p>
            <a:r>
              <a:rPr sz="1900" b="0">
                <a:solidFill>
                  <a:srgbClr val="B3BDC8"/>
                </a:solidFill>
                <a:latin typeface="Arial"/>
              </a:rPr>
              <a:t>short-form motorsport audience. Founding partners buy the trajectory, not today's number.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